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45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32" r:id="rId10"/>
    <p:sldId id="346" r:id="rId11"/>
    <p:sldId id="329" r:id="rId12"/>
    <p:sldId id="330" r:id="rId13"/>
    <p:sldId id="331" r:id="rId14"/>
    <p:sldId id="333" r:id="rId15"/>
    <p:sldId id="334" r:id="rId16"/>
    <p:sldId id="335" r:id="rId17"/>
    <p:sldId id="337" r:id="rId18"/>
    <p:sldId id="336" r:id="rId19"/>
    <p:sldId id="338" r:id="rId20"/>
    <p:sldId id="339" r:id="rId21"/>
    <p:sldId id="340" r:id="rId22"/>
    <p:sldId id="341" r:id="rId23"/>
    <p:sldId id="342" r:id="rId24"/>
    <p:sldId id="344" r:id="rId25"/>
    <p:sldId id="343" r:id="rId2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46" autoAdjust="0"/>
  </p:normalViewPr>
  <p:slideViewPr>
    <p:cSldViewPr>
      <p:cViewPr varScale="1">
        <p:scale>
          <a:sx n="90" d="100"/>
          <a:sy n="90" d="100"/>
        </p:scale>
        <p:origin x="1130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1AF2-C3CC-4181-88C2-27C7E445B36A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E4B6-A366-4EB7-BE41-DCAF986F12D4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6C55-EC3B-4C89-B8DC-92B4B1649965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989F-6975-4D82-87C8-272982F167E4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3D0B-18EB-4973-949A-6B38C660C0D2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8185-B59D-4E62-84C3-36DA626A895F}" type="datetime1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5046-EB15-4208-8F55-BAEFA9DDC7D2}" type="datetime1">
              <a:rPr lang="en-US" smtClean="0"/>
              <a:t>10/2/2017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6EE5-D8A2-49EF-A678-030267B6E590}" type="datetime1">
              <a:rPr lang="en-US" smtClean="0"/>
              <a:t>10/2/2017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F84B-F70A-4023-A65D-A9110CE7E195}" type="datetime1">
              <a:rPr lang="en-US" smtClean="0"/>
              <a:t>10/2/2017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FEB1-E506-4944-9279-47041ADD4818}" type="datetime1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2592-BF44-4615-8099-F6680AE79027}" type="datetime1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BBCE0-CDEE-461F-B5F3-0315EBE8879D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3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53400" y="381000"/>
            <a:ext cx="5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CruiseController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8600" y="1905000"/>
          <a:ext cx="8698477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4" name="Acrobat Document" r:id="rId6" imgW="5067154" imgH="2066857" progId="AcroExch.Document.7">
                  <p:embed/>
                </p:oleObj>
              </mc:Choice>
              <mc:Fallback>
                <p:oleObj name="Acrobat Document" r:id="rId6" imgW="5067154" imgH="2066857" progId="AcroExch.Document.7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905000"/>
                        <a:ext cx="8698477" cy="354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Tracking Speed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429000"/>
            <a:ext cx="89916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Inputs: Events rotate and second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Output: current speed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Computes  the number of rotate events per second (see notes)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28800" y="1524000"/>
            <a:ext cx="4280080" cy="1252954"/>
            <a:chOff x="-228600" y="3810000"/>
            <a:chExt cx="4280080" cy="1252954"/>
          </a:xfrm>
        </p:grpSpPr>
        <p:sp>
          <p:nvSpPr>
            <p:cNvPr id="9" name="Rectangle 8"/>
            <p:cNvSpPr/>
            <p:nvPr/>
          </p:nvSpPr>
          <p:spPr>
            <a:xfrm>
              <a:off x="1371600" y="4191000"/>
              <a:ext cx="16002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971800" y="44958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09600" y="4419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-228600" y="4038600"/>
              <a:ext cx="1210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rotate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8000" y="4114800"/>
              <a:ext cx="100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nat</a:t>
              </a:r>
              <a:r>
                <a:rPr lang="en-US" sz="1600" dirty="0" smtClean="0"/>
                <a:t> speed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71600" y="3810000"/>
              <a:ext cx="1433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MeasureSpeed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228600" y="4724400"/>
              <a:ext cx="1292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second</a:t>
              </a:r>
              <a:endParaRPr lang="en-US" sz="16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09600" y="46482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Tracking Cruise Settings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2971800"/>
            <a:ext cx="8991600" cy="2971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Inputs from the driver: Commands to turn the cruise-control on/off and to increment/decrement desired cruising speed from driver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Input: Current speed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Output: Desired cruising speed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assumptions can we make about simultaneity of events?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Should we include safety checks to keep desired speed within bounds?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3429000" y="1524000"/>
            <a:ext cx="1600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29200" y="22860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447800" y="1600200"/>
            <a:ext cx="1981200" cy="338554"/>
            <a:chOff x="1447800" y="1981200"/>
            <a:chExt cx="1981200" cy="33855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67000" y="2150477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1981200"/>
              <a:ext cx="1196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cruise</a:t>
              </a:r>
              <a:endParaRPr lang="en-US" sz="16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181600" y="1905000"/>
            <a:ext cx="2107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event(</a:t>
            </a:r>
            <a:r>
              <a:rPr lang="en-US" sz="1600" dirty="0" err="1" smtClean="0"/>
              <a:t>nat</a:t>
            </a:r>
            <a:r>
              <a:rPr lang="en-US" sz="1600" dirty="0" smtClean="0"/>
              <a:t>) </a:t>
            </a:r>
            <a:r>
              <a:rPr lang="en-US" sz="1600" dirty="0" err="1" smtClean="0"/>
              <a:t>cruiseSpeed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429000" y="1143000"/>
            <a:ext cx="9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SetSpeed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447800" y="1981200"/>
            <a:ext cx="1981200" cy="338554"/>
            <a:chOff x="1447800" y="1981200"/>
            <a:chExt cx="1981200" cy="338554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667000" y="2150477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447800" y="1981200"/>
              <a:ext cx="100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nat</a:t>
              </a:r>
              <a:r>
                <a:rPr lang="en-US" sz="1600" dirty="0" smtClean="0"/>
                <a:t> speed</a:t>
              </a:r>
              <a:endParaRPr lang="en-US" sz="1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7800" y="2286000"/>
            <a:ext cx="1981200" cy="338554"/>
            <a:chOff x="1447800" y="1981200"/>
            <a:chExt cx="1981200" cy="33855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667000" y="2150477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447800" y="1981200"/>
              <a:ext cx="9411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inc</a:t>
              </a:r>
              <a:endParaRPr lang="en-US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447800" y="2590800"/>
            <a:ext cx="1981200" cy="338554"/>
            <a:chOff x="1447800" y="1981200"/>
            <a:chExt cx="1981200" cy="338554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667000" y="2150477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447800" y="1981200"/>
              <a:ext cx="9972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</a:t>
              </a:r>
              <a:r>
                <a:rPr lang="en-US" sz="1600" dirty="0" err="1" smtClean="0"/>
                <a:t>dec</a:t>
              </a:r>
              <a:endParaRPr lang="en-US" sz="16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Controlling Speed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276600"/>
            <a:ext cx="89916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Inputs: Actual speed and desired speed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Output: Pressure on the throttle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Make actual speed equal to the desired speed (while maintaining key physical properties such as stability)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Design relies on theory of dynamical systems (Chapter 6)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1219200" y="1524000"/>
            <a:ext cx="5122821" cy="1252954"/>
            <a:chOff x="-838200" y="3810000"/>
            <a:chExt cx="5122821" cy="1252954"/>
          </a:xfrm>
        </p:grpSpPr>
        <p:sp>
          <p:nvSpPr>
            <p:cNvPr id="9" name="Rectangle 8"/>
            <p:cNvSpPr/>
            <p:nvPr/>
          </p:nvSpPr>
          <p:spPr>
            <a:xfrm>
              <a:off x="1371600" y="4191000"/>
              <a:ext cx="16002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971800" y="44958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09600" y="4419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-228600" y="4038600"/>
              <a:ext cx="100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nat</a:t>
              </a:r>
              <a:r>
                <a:rPr lang="en-US" sz="1600" dirty="0" smtClean="0"/>
                <a:t> speed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8000" y="4114800"/>
              <a:ext cx="1236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event(real) F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71600" y="3810000"/>
              <a:ext cx="1315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ControlSpeed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838200" y="4724400"/>
              <a:ext cx="21078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event(</a:t>
              </a:r>
              <a:r>
                <a:rPr lang="en-US" sz="1600" dirty="0" err="1" smtClean="0"/>
                <a:t>nat</a:t>
              </a:r>
              <a:r>
                <a:rPr lang="en-US" sz="1600" dirty="0" smtClean="0"/>
                <a:t>) </a:t>
              </a:r>
              <a:r>
                <a:rPr lang="en-US" sz="1600" dirty="0" err="1" smtClean="0"/>
                <a:t>cruiseSpeed</a:t>
              </a:r>
              <a:endParaRPr lang="en-US" sz="16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09600" y="46482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Networks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429000"/>
            <a:ext cx="89916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Time divided into slots, with all nodes synchronized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one round, each node can get a message from each neighbor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Design abstraction for simplicity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Some implementation platforms directly support such a “time-triggered” network: </a:t>
            </a:r>
            <a:r>
              <a:rPr lang="en-US" sz="2000" dirty="0" err="1" smtClean="0">
                <a:latin typeface="Comic Sans MS" pitchFamily="66" charset="0"/>
              </a:rPr>
              <a:t>WirelessHART</a:t>
            </a:r>
            <a:r>
              <a:rPr lang="en-US" sz="2000" dirty="0" smtClean="0">
                <a:latin typeface="Comic Sans MS" pitchFamily="66" charset="0"/>
              </a:rPr>
              <a:t> (control), CAN (automotive)</a:t>
            </a:r>
          </a:p>
        </p:txBody>
      </p:sp>
      <p:cxnSp>
        <p:nvCxnSpPr>
          <p:cNvPr id="11" name="Straight Arrow Connector 10"/>
          <p:cNvCxnSpPr>
            <a:endCxn id="20" idx="2"/>
          </p:cNvCxnSpPr>
          <p:nvPr/>
        </p:nvCxnSpPr>
        <p:spPr>
          <a:xfrm>
            <a:off x="3547281" y="2802395"/>
            <a:ext cx="1277846" cy="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" idx="0"/>
          </p:cNvCxnSpPr>
          <p:nvPr/>
        </p:nvCxnSpPr>
        <p:spPr>
          <a:xfrm>
            <a:off x="3242555" y="176511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975855" y="2582234"/>
            <a:ext cx="533400" cy="440323"/>
            <a:chOff x="6858000" y="1998077"/>
            <a:chExt cx="533400" cy="440323"/>
          </a:xfrm>
        </p:grpSpPr>
        <p:sp>
          <p:nvSpPr>
            <p:cNvPr id="16" name="TextBox 1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25127" y="2582234"/>
            <a:ext cx="533400" cy="440323"/>
            <a:chOff x="6858000" y="1998077"/>
            <a:chExt cx="533400" cy="440323"/>
          </a:xfrm>
        </p:grpSpPr>
        <p:sp>
          <p:nvSpPr>
            <p:cNvPr id="19" name="TextBox 18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75855" y="1298931"/>
            <a:ext cx="533400" cy="440323"/>
            <a:chOff x="6858000" y="1998077"/>
            <a:chExt cx="533400" cy="440323"/>
          </a:xfrm>
        </p:grpSpPr>
        <p:sp>
          <p:nvSpPr>
            <p:cNvPr id="22" name="TextBox 21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25127" y="1298931"/>
            <a:ext cx="533400" cy="440323"/>
            <a:chOff x="6858000" y="1998077"/>
            <a:chExt cx="533400" cy="440323"/>
          </a:xfrm>
        </p:grpSpPr>
        <p:sp>
          <p:nvSpPr>
            <p:cNvPr id="26" name="TextBox 2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/>
          <p:cNvCxnSpPr>
            <a:stCxn id="23" idx="5"/>
            <a:endCxn id="27" idx="3"/>
          </p:cNvCxnSpPr>
          <p:nvPr/>
        </p:nvCxnSpPr>
        <p:spPr>
          <a:xfrm>
            <a:off x="3431140" y="1674770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431140" y="1334426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19700" y="176511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7" idx="4"/>
          </p:cNvCxnSpPr>
          <p:nvPr/>
        </p:nvCxnSpPr>
        <p:spPr>
          <a:xfrm flipV="1">
            <a:off x="3400507" y="1739254"/>
            <a:ext cx="1691320" cy="8784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Modeling Synchronous Networks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0236" y="3276600"/>
            <a:ext cx="8991600" cy="2865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Assume: Each link is directed and connects two nodes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Alternative: Broadcast communication (everyone can listen)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Assume: Communication is reliable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Alternative: Messages may be lost, collisions in broadcast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Network is a directed graph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Each link can carry one message in each slot</a:t>
            </a:r>
          </a:p>
        </p:txBody>
      </p:sp>
      <p:cxnSp>
        <p:nvCxnSpPr>
          <p:cNvPr id="11" name="Straight Arrow Connector 10"/>
          <p:cNvCxnSpPr>
            <a:endCxn id="20" idx="2"/>
          </p:cNvCxnSpPr>
          <p:nvPr/>
        </p:nvCxnSpPr>
        <p:spPr>
          <a:xfrm>
            <a:off x="3547281" y="2802395"/>
            <a:ext cx="1277846" cy="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" idx="0"/>
          </p:cNvCxnSpPr>
          <p:nvPr/>
        </p:nvCxnSpPr>
        <p:spPr>
          <a:xfrm>
            <a:off x="3242555" y="176511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975855" y="2582234"/>
            <a:ext cx="533400" cy="440323"/>
            <a:chOff x="6858000" y="1998077"/>
            <a:chExt cx="533400" cy="440323"/>
          </a:xfrm>
        </p:grpSpPr>
        <p:sp>
          <p:nvSpPr>
            <p:cNvPr id="16" name="TextBox 1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25127" y="2582234"/>
            <a:ext cx="533400" cy="440323"/>
            <a:chOff x="6858000" y="1998077"/>
            <a:chExt cx="533400" cy="440323"/>
          </a:xfrm>
        </p:grpSpPr>
        <p:sp>
          <p:nvSpPr>
            <p:cNvPr id="19" name="TextBox 18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75855" y="1298931"/>
            <a:ext cx="533400" cy="440323"/>
            <a:chOff x="6858000" y="1998077"/>
            <a:chExt cx="533400" cy="440323"/>
          </a:xfrm>
        </p:grpSpPr>
        <p:sp>
          <p:nvSpPr>
            <p:cNvPr id="22" name="TextBox 21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25127" y="1298931"/>
            <a:ext cx="533400" cy="440323"/>
            <a:chOff x="6858000" y="1998077"/>
            <a:chExt cx="533400" cy="440323"/>
          </a:xfrm>
        </p:grpSpPr>
        <p:sp>
          <p:nvSpPr>
            <p:cNvPr id="26" name="TextBox 2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/>
          <p:cNvCxnSpPr>
            <a:stCxn id="23" idx="5"/>
            <a:endCxn id="27" idx="3"/>
          </p:cNvCxnSpPr>
          <p:nvPr/>
        </p:nvCxnSpPr>
        <p:spPr>
          <a:xfrm>
            <a:off x="3431140" y="1674770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431140" y="1334426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19700" y="176511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7" idx="4"/>
          </p:cNvCxnSpPr>
          <p:nvPr/>
        </p:nvCxnSpPr>
        <p:spPr>
          <a:xfrm flipV="1">
            <a:off x="3400507" y="1739254"/>
            <a:ext cx="1691320" cy="8784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 for a network node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775" y="2778504"/>
            <a:ext cx="8991600" cy="3363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node does not know network topology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Each node has unique identifier, </a:t>
            </a:r>
            <a:r>
              <a:rPr lang="en-US" sz="2000" dirty="0" err="1" smtClean="0">
                <a:latin typeface="Comic Sans MS" pitchFamily="66" charset="0"/>
              </a:rPr>
              <a:t>myID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Does not know which nodes it is connected to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 for “network identification” problems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Interface for each node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is an event carrying </a:t>
            </a:r>
            <a:r>
              <a:rPr lang="en-US" sz="2000" dirty="0" err="1" smtClean="0">
                <a:latin typeface="Comic Sans MS" pitchFamily="66" charset="0"/>
              </a:rPr>
              <a:t>msg</a:t>
            </a:r>
            <a:r>
              <a:rPr lang="en-US" sz="2000" dirty="0" smtClean="0">
                <a:latin typeface="Comic Sans MS" pitchFamily="66" charset="0"/>
              </a:rPr>
              <a:t> (may be absent is some rounds)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 is a set of messages (delivered by the network)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should not await input</a:t>
            </a:r>
          </a:p>
        </p:txBody>
      </p:sp>
      <p:grpSp>
        <p:nvGrpSpPr>
          <p:cNvPr id="24" name="Group 40"/>
          <p:cNvGrpSpPr/>
          <p:nvPr/>
        </p:nvGrpSpPr>
        <p:grpSpPr>
          <a:xfrm>
            <a:off x="1969780" y="1155868"/>
            <a:ext cx="5001023" cy="1604546"/>
            <a:chOff x="2128951" y="1219200"/>
            <a:chExt cx="4278038" cy="1295400"/>
          </a:xfrm>
        </p:grpSpPr>
        <p:sp>
          <p:nvSpPr>
            <p:cNvPr id="29" name="Rectangle 28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953000" y="20574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08592" y="2057399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128951" y="1603515"/>
              <a:ext cx="1150701" cy="29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</a:t>
              </a:r>
              <a:endParaRPr lang="en-US" dirty="0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332244" y="1971257"/>
              <a:ext cx="1600201" cy="33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429000" y="1600200"/>
              <a:ext cx="1272805" cy="298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</a:t>
              </a:r>
              <a:r>
                <a:rPr lang="en-US" dirty="0" err="1" smtClean="0"/>
                <a:t>myID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29200" y="1676400"/>
              <a:ext cx="1377789" cy="298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1219200"/>
              <a:ext cx="1285036" cy="298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NetworkNode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3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Modeling Synchronous Networks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200400"/>
            <a:ext cx="8991600" cy="2865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Description of each node does not depend on the network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Network itself is modeled as a synchronous component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Description of Network depends on the network graph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 variables: for each node n, out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type event(</a:t>
            </a:r>
            <a:r>
              <a:rPr lang="en-US" sz="2000" dirty="0" err="1" smtClean="0">
                <a:latin typeface="Comic Sans MS" pitchFamily="66" charset="0"/>
              </a:rPr>
              <a:t>msg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 variables: for each node n, in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type set(</a:t>
            </a:r>
            <a:r>
              <a:rPr lang="en-US" sz="2000" dirty="0" err="1" smtClean="0">
                <a:latin typeface="Comic Sans MS" pitchFamily="66" charset="0"/>
              </a:rPr>
              <a:t>msg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Network is a combinational component (simply routes messages)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75855" y="1298931"/>
            <a:ext cx="2382672" cy="1723626"/>
            <a:chOff x="2975855" y="1298931"/>
            <a:chExt cx="2382672" cy="1723626"/>
          </a:xfrm>
        </p:grpSpPr>
        <p:cxnSp>
          <p:nvCxnSpPr>
            <p:cNvPr id="11" name="Straight Arrow Connector 10"/>
            <p:cNvCxnSpPr>
              <a:endCxn id="20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3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975855" y="2582234"/>
              <a:ext cx="533400" cy="440323"/>
              <a:chOff x="6858000" y="1998077"/>
              <a:chExt cx="533400" cy="44032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825127" y="1298931"/>
              <a:ext cx="533400" cy="440323"/>
              <a:chOff x="6858000" y="1998077"/>
              <a:chExt cx="533400" cy="44032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Arrow Connector 27"/>
            <p:cNvCxnSpPr>
              <a:stCxn id="23" idx="5"/>
              <a:endCxn id="27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7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4559" y="415719"/>
            <a:ext cx="3711392" cy="1245024"/>
            <a:chOff x="1789102" y="4205725"/>
            <a:chExt cx="3711392" cy="1245024"/>
          </a:xfrm>
        </p:grpSpPr>
        <p:sp>
          <p:nvSpPr>
            <p:cNvPr id="30" name="Rectangle 29"/>
            <p:cNvSpPr/>
            <p:nvPr/>
          </p:nvSpPr>
          <p:spPr>
            <a:xfrm>
              <a:off x="1813132" y="4205725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3683764" y="4699771"/>
              <a:ext cx="1816730" cy="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3659736" y="5033137"/>
              <a:ext cx="184075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907530" y="5081417"/>
              <a:ext cx="159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in5</a:t>
              </a:r>
              <a:endParaRPr lang="en-US" dirty="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1789102" y="4665335"/>
              <a:ext cx="1870634" cy="4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902209" y="4205725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5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72842" y="4227847"/>
              <a:ext cx="1727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out5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8678" y="1809731"/>
            <a:ext cx="3711392" cy="1245024"/>
            <a:chOff x="1789102" y="4205725"/>
            <a:chExt cx="3711392" cy="1245024"/>
          </a:xfrm>
        </p:grpSpPr>
        <p:sp>
          <p:nvSpPr>
            <p:cNvPr id="43" name="Rectangle 42"/>
            <p:cNvSpPr/>
            <p:nvPr/>
          </p:nvSpPr>
          <p:spPr>
            <a:xfrm>
              <a:off x="1813132" y="4205725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3683764" y="4699771"/>
              <a:ext cx="1816730" cy="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3659736" y="5033137"/>
              <a:ext cx="184075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907530" y="5081417"/>
              <a:ext cx="159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in1</a:t>
              </a:r>
              <a:endParaRPr lang="en-US" dirty="0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1789102" y="4665335"/>
              <a:ext cx="1870634" cy="4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902209" y="4205725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1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72842" y="4227847"/>
              <a:ext cx="1727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out1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7644" y="3158919"/>
            <a:ext cx="3711392" cy="1245024"/>
            <a:chOff x="1789102" y="4205725"/>
            <a:chExt cx="3711392" cy="1245024"/>
          </a:xfrm>
        </p:grpSpPr>
        <p:sp>
          <p:nvSpPr>
            <p:cNvPr id="51" name="Rectangle 50"/>
            <p:cNvSpPr/>
            <p:nvPr/>
          </p:nvSpPr>
          <p:spPr>
            <a:xfrm>
              <a:off x="1813132" y="4205725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3683764" y="4699771"/>
              <a:ext cx="1816730" cy="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3659736" y="5033137"/>
              <a:ext cx="184075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907530" y="5081417"/>
              <a:ext cx="159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in3</a:t>
              </a:r>
              <a:endParaRPr lang="en-US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789102" y="4665335"/>
              <a:ext cx="1870634" cy="4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902209" y="4205725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3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2842" y="4227847"/>
              <a:ext cx="1727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out3</a:t>
              </a:r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37644" y="4572000"/>
            <a:ext cx="3711392" cy="1245024"/>
            <a:chOff x="1789102" y="4205725"/>
            <a:chExt cx="3711392" cy="1245024"/>
          </a:xfrm>
        </p:grpSpPr>
        <p:sp>
          <p:nvSpPr>
            <p:cNvPr id="59" name="Rectangle 58"/>
            <p:cNvSpPr/>
            <p:nvPr/>
          </p:nvSpPr>
          <p:spPr>
            <a:xfrm>
              <a:off x="1813132" y="4205725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3683764" y="4699771"/>
              <a:ext cx="1816730" cy="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3659736" y="5033137"/>
              <a:ext cx="184075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907530" y="5081417"/>
              <a:ext cx="159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in8</a:t>
              </a:r>
              <a:endParaRPr lang="en-US" dirty="0"/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1789102" y="4665335"/>
              <a:ext cx="1870634" cy="4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902209" y="4205725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8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72842" y="4227847"/>
              <a:ext cx="1727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out8</a:t>
              </a:r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410070" y="218740"/>
            <a:ext cx="4124330" cy="5485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748822" y="2720960"/>
            <a:ext cx="111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Network</a:t>
            </a:r>
            <a:endParaRPr lang="en-US" sz="2000" b="1" dirty="0"/>
          </a:p>
        </p:txBody>
      </p:sp>
      <p:grpSp>
        <p:nvGrpSpPr>
          <p:cNvPr id="40" name="Group 3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V="1">
            <a:off x="358951" y="1002839"/>
            <a:ext cx="1816730" cy="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34923" y="1336205"/>
            <a:ext cx="184075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2717" y="1384485"/>
            <a:ext cx="15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8029" y="530915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vent(</a:t>
            </a:r>
            <a:r>
              <a:rPr lang="en-US" dirty="0" err="1" smtClean="0"/>
              <a:t>msg</a:t>
            </a:r>
            <a:r>
              <a:rPr lang="en-US" dirty="0" smtClean="0"/>
              <a:t>) out5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93070" y="2396851"/>
            <a:ext cx="1816730" cy="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9042" y="2730217"/>
            <a:ext cx="184075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16836" y="2778497"/>
            <a:ext cx="15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2148" y="1924927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vent(</a:t>
            </a:r>
            <a:r>
              <a:rPr lang="en-US" dirty="0" err="1" smtClean="0"/>
              <a:t>msg</a:t>
            </a:r>
            <a:r>
              <a:rPr lang="en-US" dirty="0" smtClean="0"/>
              <a:t>) out1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32036" y="3746039"/>
            <a:ext cx="1816730" cy="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408008" y="4079405"/>
            <a:ext cx="184075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5802" y="4127685"/>
            <a:ext cx="15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in3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21114" y="3274115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vent(</a:t>
            </a:r>
            <a:r>
              <a:rPr lang="en-US" dirty="0" err="1" smtClean="0"/>
              <a:t>msg</a:t>
            </a:r>
            <a:r>
              <a:rPr lang="en-US" dirty="0" smtClean="0"/>
              <a:t>) out3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32036" y="5159120"/>
            <a:ext cx="1816730" cy="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08008" y="5492486"/>
            <a:ext cx="184075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55802" y="5540766"/>
            <a:ext cx="15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in8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1114" y="4687196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vent(</a:t>
            </a:r>
            <a:r>
              <a:rPr lang="en-US" dirty="0" err="1" smtClean="0"/>
              <a:t>msg</a:t>
            </a:r>
            <a:r>
              <a:rPr lang="en-US" dirty="0" smtClean="0"/>
              <a:t>) out8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50335" y="530915"/>
            <a:ext cx="4150466" cy="5266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175681" y="130805"/>
            <a:ext cx="111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Network</a:t>
            </a:r>
            <a:endParaRPr lang="en-US" sz="2000" b="1" dirty="0"/>
          </a:p>
        </p:txBody>
      </p:sp>
      <p:grpSp>
        <p:nvGrpSpPr>
          <p:cNvPr id="40" name="Group 39"/>
          <p:cNvGrpSpPr/>
          <p:nvPr/>
        </p:nvGrpSpPr>
        <p:grpSpPr>
          <a:xfrm>
            <a:off x="6553200" y="1262029"/>
            <a:ext cx="2382672" cy="1723626"/>
            <a:chOff x="2975855" y="1298931"/>
            <a:chExt cx="2382672" cy="1723626"/>
          </a:xfrm>
        </p:grpSpPr>
        <p:cxnSp>
          <p:nvCxnSpPr>
            <p:cNvPr id="42" name="Straight Arrow Connector 41"/>
            <p:cNvCxnSpPr>
              <a:endCxn id="82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84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2975855" y="2582234"/>
              <a:ext cx="533400" cy="440323"/>
              <a:chOff x="6858000" y="1998077"/>
              <a:chExt cx="533400" cy="440323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4825127" y="1298931"/>
              <a:ext cx="533400" cy="440323"/>
              <a:chOff x="6858000" y="1998077"/>
              <a:chExt cx="533400" cy="440323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3" name="Straight Arrow Connector 72"/>
            <p:cNvCxnSpPr>
              <a:stCxn id="80" idx="5"/>
              <a:endCxn id="78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78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3"/>
          <p:cNvSpPr txBox="1">
            <a:spLocks/>
          </p:cNvSpPr>
          <p:nvPr/>
        </p:nvSpPr>
        <p:spPr>
          <a:xfrm>
            <a:off x="2248765" y="530915"/>
            <a:ext cx="4152035" cy="5266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Value of in1 should equal the set of messages sent on links incoming to node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Sample code:</a:t>
            </a:r>
          </a:p>
          <a:p>
            <a:pPr lvl="1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in1 := </a:t>
            </a:r>
            <a:r>
              <a:rPr lang="en-US" sz="2000" dirty="0" err="1" smtClean="0">
                <a:latin typeface="Comic Sans MS" pitchFamily="66" charset="0"/>
              </a:rPr>
              <a:t>EmptySet</a:t>
            </a:r>
            <a:r>
              <a:rPr lang="en-US" sz="2000" dirty="0" smtClean="0">
                <a:latin typeface="Comic Sans MS" pitchFamily="66" charset="0"/>
              </a:rPr>
              <a:t>;</a:t>
            </a:r>
          </a:p>
          <a:p>
            <a:pPr lvl="1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if out5? then        	Insert(out5,in1);</a:t>
            </a:r>
          </a:p>
          <a:p>
            <a:pPr lvl="1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if out8? Then 	Insert(out8,in1);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of in5, in3, in8 similar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Bottom-Up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42612" cy="4057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Design basic components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Compose existing components in block-diagrams to build new components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Maintain a library of components, and try to reuse at every step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Canonical example: Synchronous circuits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2971800"/>
            <a:ext cx="9076225" cy="301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Classical coordination problem: Elect a unique node as a leader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Exchange messages to find out which nodes are in network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the decision using the variable status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Eventually every node sets status to either leader or follower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Only one node sets status to leader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00459" y="1627793"/>
            <a:ext cx="1870633" cy="1132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30480" y="2194102"/>
            <a:ext cx="89077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69780" y="1631899"/>
            <a:ext cx="134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376429" y="2087403"/>
            <a:ext cx="1870634" cy="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89536" y="162779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</a:t>
            </a:r>
            <a:r>
              <a:rPr lang="en-US" dirty="0" smtClean="0"/>
              <a:t> id := </a:t>
            </a:r>
            <a:r>
              <a:rPr lang="en-US" dirty="0" err="1" smtClean="0"/>
              <a:t>myID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00459" y="1155868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NetworkNode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247063" y="1676400"/>
            <a:ext cx="3528135" cy="978932"/>
            <a:chOff x="5247063" y="1676400"/>
            <a:chExt cx="3528135" cy="978932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247063" y="2091510"/>
              <a:ext cx="8017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334000" y="1676400"/>
              <a:ext cx="1610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271092" y="2644410"/>
              <a:ext cx="8017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34000" y="2286000"/>
              <a:ext cx="3441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{unknown, leader, follower}  status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Election: Flooding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991600" cy="396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Elect the node with highest identifier as the leader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Strategy: Transmit highest id you have encountered so far to your neighbors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Implementation: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Maintain a state variable, id, initialized to your own identifier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each round, transmit value of id on output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Receive input values from the network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 value higher than id received, then update 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 of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3268" y="1403597"/>
            <a:ext cx="2382672" cy="1723626"/>
            <a:chOff x="2975855" y="1298931"/>
            <a:chExt cx="2382672" cy="1723626"/>
          </a:xfrm>
        </p:grpSpPr>
        <p:cxnSp>
          <p:nvCxnSpPr>
            <p:cNvPr id="11" name="Straight Arrow Connector 10"/>
            <p:cNvCxnSpPr>
              <a:endCxn id="20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3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975855" y="2582234"/>
              <a:ext cx="533400" cy="440323"/>
              <a:chOff x="6858000" y="1998077"/>
              <a:chExt cx="533400" cy="44032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825127" y="1298931"/>
              <a:ext cx="533400" cy="440323"/>
              <a:chOff x="6858000" y="1998077"/>
              <a:chExt cx="533400" cy="44032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Arrow Connector 27"/>
            <p:cNvCxnSpPr>
              <a:stCxn id="23" idx="5"/>
              <a:endCxn id="27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7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144770" y="1410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74983" y="2682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6927" y="2773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6927" y="1439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026950" y="1328000"/>
            <a:ext cx="2382672" cy="1723626"/>
            <a:chOff x="2975855" y="1298931"/>
            <a:chExt cx="2382672" cy="1723626"/>
          </a:xfrm>
        </p:grpSpPr>
        <p:cxnSp>
          <p:nvCxnSpPr>
            <p:cNvPr id="37" name="Straight Arrow Connector 36"/>
            <p:cNvCxnSpPr>
              <a:endCxn id="53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55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2975855" y="2582234"/>
              <a:ext cx="533400" cy="440323"/>
              <a:chOff x="6858000" y="1998077"/>
              <a:chExt cx="533400" cy="440323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825127" y="1298931"/>
              <a:ext cx="533400" cy="440323"/>
              <a:chOff x="6858000" y="1998077"/>
              <a:chExt cx="533400" cy="44032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>
              <a:stCxn id="51" idx="5"/>
              <a:endCxn id="49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endCxn id="49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7458452" y="1334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488665" y="2606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40609" y="2697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640609" y="1363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524000" y="32004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Initially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638800" y="3200400"/>
            <a:ext cx="169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first round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471640" y="3882951"/>
            <a:ext cx="2399033" cy="1723626"/>
            <a:chOff x="2975855" y="1298931"/>
            <a:chExt cx="2399033" cy="1723626"/>
          </a:xfrm>
        </p:grpSpPr>
        <p:cxnSp>
          <p:nvCxnSpPr>
            <p:cNvPr id="63" name="Straight Arrow Connector 62"/>
            <p:cNvCxnSpPr>
              <a:endCxn id="78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80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975855" y="2582234"/>
              <a:ext cx="570233" cy="440323"/>
              <a:chOff x="6858000" y="1998077"/>
              <a:chExt cx="570233" cy="440323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6919760" y="2013423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1/8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825127" y="1298931"/>
              <a:ext cx="549761" cy="440323"/>
              <a:chOff x="6858000" y="1998077"/>
              <a:chExt cx="549761" cy="440323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6899288" y="2001326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3/5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>
              <a:stCxn id="76" idx="5"/>
              <a:endCxn id="74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74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903142" y="3889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933355" y="5161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5299" y="52526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5299" y="3918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101344" y="5780051"/>
            <a:ext cx="199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second round</a:t>
            </a:r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5049152" y="3882951"/>
            <a:ext cx="2393521" cy="1723626"/>
            <a:chOff x="2975855" y="1298931"/>
            <a:chExt cx="2393521" cy="1723626"/>
          </a:xfrm>
        </p:grpSpPr>
        <p:cxnSp>
          <p:nvCxnSpPr>
            <p:cNvPr id="87" name="Straight Arrow Connector 86"/>
            <p:cNvCxnSpPr>
              <a:endCxn id="102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104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/>
            <p:cNvGrpSpPr/>
            <p:nvPr/>
          </p:nvGrpSpPr>
          <p:grpSpPr>
            <a:xfrm>
              <a:off x="2975855" y="2582234"/>
              <a:ext cx="564721" cy="440323"/>
              <a:chOff x="6858000" y="1998077"/>
              <a:chExt cx="564721" cy="440323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6914248" y="2013423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1/8</a:t>
                </a:r>
                <a:endParaRPr lang="en-US" dirty="0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825127" y="1298931"/>
              <a:ext cx="544249" cy="440323"/>
              <a:chOff x="6858000" y="1998077"/>
              <a:chExt cx="544249" cy="440323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6893776" y="2001326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3/8</a:t>
                </a:r>
                <a:endParaRPr lang="en-US" dirty="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3" name="Straight Arrow Connector 92"/>
            <p:cNvCxnSpPr>
              <a:stCxn id="100" idx="5"/>
              <a:endCxn id="98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98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7480654" y="3889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510867" y="5161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62811" y="52526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4662811" y="3918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8856" y="5780051"/>
            <a:ext cx="177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third round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096000" y="2819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029200" y="1905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943600" y="1676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239000" y="1905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172200" y="21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96000" y="106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743200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24000" y="5410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2954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0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524000" y="358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447800" y="4191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172200" y="5410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3152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019800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019800" y="4191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19800" y="358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0292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56" grpId="0"/>
      <p:bldP spid="57" grpId="0"/>
      <p:bldP spid="58" grpId="0"/>
      <p:bldP spid="59" grpId="0"/>
      <p:bldP spid="60" grpId="0"/>
      <p:bldP spid="61" grpId="0"/>
      <p:bldP spid="81" grpId="0"/>
      <p:bldP spid="82" grpId="0"/>
      <p:bldP spid="83" grpId="0"/>
      <p:bldP spid="84" grpId="0"/>
      <p:bldP spid="85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should a node stop and make a decision?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it knows that enough rounds have elapsed for message from every node to reach every other node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Correctness depends on following assumptions: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Network is strongly connected: for every pair of nodes m and n, there is a directed path from node m to node 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Each node knows an upper bound N on total number of nodes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Implementation of decision rule: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Maintain a state variable r to count rounds, initially 1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each round, r is incremented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r = N, decide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should the decision be?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Node Component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88388" y="1295400"/>
            <a:ext cx="5478172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781787" y="1871105"/>
            <a:ext cx="3933214" cy="1107552"/>
            <a:chOff x="1811391" y="2295784"/>
            <a:chExt cx="3933214" cy="1107552"/>
          </a:xfrm>
        </p:grpSpPr>
        <p:sp>
          <p:nvSpPr>
            <p:cNvPr id="37" name="TextBox 36"/>
            <p:cNvSpPr txBox="1"/>
            <p:nvPr/>
          </p:nvSpPr>
          <p:spPr>
            <a:xfrm>
              <a:off x="3230004" y="2535261"/>
              <a:ext cx="2323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(r&lt;N) then</a:t>
              </a:r>
            </a:p>
            <a:p>
              <a:r>
                <a:rPr lang="en-US" dirty="0" smtClean="0"/>
                <a:t>      { out := id; r := r+1} </a:t>
              </a:r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073275" y="2295784"/>
              <a:ext cx="2671330" cy="11075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11391" y="2347693"/>
              <a:ext cx="967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A1: r, id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-&gt; r, out</a:t>
              </a:r>
              <a:endParaRPr lang="en-US" dirty="0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2133600" y="3505200"/>
            <a:ext cx="4572000" cy="2057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588388" y="3070000"/>
            <a:ext cx="22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A2: </a:t>
            </a:r>
            <a:r>
              <a:rPr lang="en-US" dirty="0" err="1" smtClean="0"/>
              <a:t>r,id,in</a:t>
            </a:r>
            <a:r>
              <a:rPr lang="en-US" dirty="0" smtClean="0"/>
              <a:t> -&gt; id, status</a:t>
            </a:r>
            <a:endParaRPr lang="en-US" dirty="0"/>
          </a:p>
        </p:txBody>
      </p:sp>
      <p:cxnSp>
        <p:nvCxnSpPr>
          <p:cNvPr id="50" name="Straight Arrow Connector 49"/>
          <p:cNvCxnSpPr>
            <a:endCxn id="45" idx="0"/>
          </p:cNvCxnSpPr>
          <p:nvPr/>
        </p:nvCxnSpPr>
        <p:spPr>
          <a:xfrm flipH="1">
            <a:off x="4419600" y="3015648"/>
            <a:ext cx="5882" cy="4895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566214" y="1337384"/>
            <a:ext cx="5478172" cy="461304"/>
            <a:chOff x="1588388" y="1672296"/>
            <a:chExt cx="5478172" cy="461304"/>
          </a:xfrm>
        </p:grpSpPr>
        <p:sp>
          <p:nvSpPr>
            <p:cNvPr id="58" name="TextBox 57"/>
            <p:cNvSpPr txBox="1"/>
            <p:nvPr/>
          </p:nvSpPr>
          <p:spPr>
            <a:xfrm>
              <a:off x="3209427" y="1672296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</a:t>
              </a:r>
              <a:r>
                <a:rPr lang="en-US" dirty="0" err="1" smtClean="0"/>
                <a:t>myID</a:t>
              </a:r>
              <a:r>
                <a:rPr lang="en-US" dirty="0" smtClean="0"/>
                <a:t>; r := 1</a:t>
              </a:r>
              <a:endParaRPr lang="en-US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588388" y="2133600"/>
              <a:ext cx="54781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36911" y="3015648"/>
            <a:ext cx="1451477" cy="562203"/>
            <a:chOff x="136911" y="3015648"/>
            <a:chExt cx="1451477" cy="562203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697611" y="3577851"/>
              <a:ext cx="89077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36911" y="3015648"/>
              <a:ext cx="1345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66560" y="2680282"/>
            <a:ext cx="1699712" cy="2188899"/>
            <a:chOff x="6946775" y="2687901"/>
            <a:chExt cx="1699712" cy="2188899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946775" y="3159827"/>
              <a:ext cx="8017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7035853" y="2687901"/>
              <a:ext cx="1610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</a:t>
              </a:r>
              <a:endParaRPr lang="en-US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6970804" y="4876800"/>
              <a:ext cx="8017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7017656" y="3539523"/>
              <a:ext cx="11920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{unknown,</a:t>
              </a:r>
            </a:p>
            <a:p>
              <a:r>
                <a:rPr lang="en-US" dirty="0"/>
                <a:t>l</a:t>
              </a:r>
              <a:r>
                <a:rPr lang="en-US" dirty="0" smtClean="0"/>
                <a:t>eader,</a:t>
              </a:r>
            </a:p>
            <a:p>
              <a:r>
                <a:rPr lang="en-US" dirty="0" smtClean="0"/>
                <a:t>follower}  </a:t>
              </a:r>
            </a:p>
            <a:p>
              <a:r>
                <a:rPr lang="en-US" dirty="0" smtClean="0"/>
                <a:t>status</a:t>
              </a:r>
              <a:endParaRPr lang="en-US" dirty="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289885" y="3796073"/>
            <a:ext cx="417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(in != Empty) then id := max (id, max in); 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330149" y="4289588"/>
            <a:ext cx="3904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(r &lt; N) then status := unknown</a:t>
            </a:r>
          </a:p>
          <a:p>
            <a:r>
              <a:rPr lang="en-US" dirty="0" smtClean="0"/>
              <a:t>else if (id == </a:t>
            </a:r>
            <a:r>
              <a:rPr lang="en-US" dirty="0" err="1" smtClean="0"/>
              <a:t>myID</a:t>
            </a:r>
            <a:r>
              <a:rPr lang="en-US" dirty="0" smtClean="0"/>
              <a:t>) then status := leader</a:t>
            </a:r>
          </a:p>
          <a:p>
            <a:r>
              <a:rPr lang="en-US" dirty="0"/>
              <a:t> </a:t>
            </a:r>
            <a:r>
              <a:rPr lang="en-US" dirty="0" smtClean="0"/>
              <a:t>        else status := follower 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1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4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  <p:bldP spid="48" grpId="0"/>
      <p:bldP spid="74" grpId="0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7630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Does a node really have to wait for N rounds?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node receives a value higher than its own identifier, can it stop participating (i.e. not transmit any more messages)?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Does a node have to transmit in each round? When can it choose to skip a round without affecting correctness?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4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Combinational Circuits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457200" y="1409700"/>
            <a:ext cx="3326785" cy="990600"/>
            <a:chOff x="2590800" y="1219200"/>
            <a:chExt cx="3326785" cy="990600"/>
          </a:xfrm>
        </p:grpSpPr>
        <p:sp>
          <p:nvSpPr>
            <p:cNvPr id="25" name="Rectangle 24"/>
            <p:cNvSpPr/>
            <p:nvPr/>
          </p:nvSpPr>
          <p:spPr>
            <a:xfrm>
              <a:off x="3352800" y="1600200"/>
              <a:ext cx="16002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4953000" y="19050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590800" y="19050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590800" y="15240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81400" y="1752600"/>
              <a:ext cx="1023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out := ~ in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29200" y="15240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52800" y="1219200"/>
              <a:ext cx="874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SyncNot</a:t>
              </a:r>
              <a:endParaRPr lang="en-US" sz="16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95800" y="1371600"/>
            <a:ext cx="2547153" cy="1066800"/>
            <a:chOff x="4495800" y="1371600"/>
            <a:chExt cx="2547153" cy="10668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867400" y="21717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495800" y="21717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800600" y="1828800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</a:t>
              </a:r>
              <a:endParaRPr lang="en-US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91200" y="1828800"/>
              <a:ext cx="1251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 awaits in</a:t>
              </a:r>
              <a:endParaRPr 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72000" y="1371600"/>
              <a:ext cx="874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SyncNot</a:t>
              </a:r>
              <a:endParaRPr lang="en-US" sz="16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57800" y="1905000"/>
              <a:ext cx="609600" cy="533400"/>
              <a:chOff x="4648200" y="3048000"/>
              <a:chExt cx="609600" cy="533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05400" y="32385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4610100" y="3086100"/>
                <a:ext cx="533400" cy="457200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457200" y="3810000"/>
            <a:ext cx="3479185" cy="1176754"/>
            <a:chOff x="457200" y="3810000"/>
            <a:chExt cx="3479185" cy="1176754"/>
          </a:xfrm>
        </p:grpSpPr>
        <p:sp>
          <p:nvSpPr>
            <p:cNvPr id="30" name="Rectangle 29"/>
            <p:cNvSpPr/>
            <p:nvPr/>
          </p:nvSpPr>
          <p:spPr>
            <a:xfrm>
              <a:off x="1371600" y="4191000"/>
              <a:ext cx="16002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971800" y="44958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09600" y="4419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57200" y="4038600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in1</a:t>
              </a:r>
              <a:endParaRPr lang="en-US" sz="16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1600" y="4343400"/>
              <a:ext cx="1468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out := in1 &amp; in2</a:t>
              </a:r>
              <a:endParaRPr lang="en-US" sz="16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48000" y="41148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1600" y="3810000"/>
              <a:ext cx="897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SyncAnd</a:t>
              </a:r>
              <a:endParaRPr lang="en-US" sz="16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7200" y="4648200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in2</a:t>
              </a:r>
              <a:endParaRPr lang="en-US" sz="1600" dirty="0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609600" y="46482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4572000" y="3657600"/>
            <a:ext cx="3083415" cy="1252954"/>
            <a:chOff x="4648200" y="2895600"/>
            <a:chExt cx="3083415" cy="1252954"/>
          </a:xfrm>
        </p:grpSpPr>
        <p:grpSp>
          <p:nvGrpSpPr>
            <p:cNvPr id="60" name="Group 59"/>
            <p:cNvGrpSpPr/>
            <p:nvPr/>
          </p:nvGrpSpPr>
          <p:grpSpPr>
            <a:xfrm>
              <a:off x="4953000" y="3429000"/>
              <a:ext cx="914400" cy="609600"/>
              <a:chOff x="5562600" y="3886200"/>
              <a:chExt cx="914400" cy="609600"/>
            </a:xfrm>
          </p:grpSpPr>
          <p:cxnSp>
            <p:nvCxnSpPr>
              <p:cNvPr id="55" name="Straight Connector 54"/>
              <p:cNvCxnSpPr>
                <a:endCxn id="57" idx="2"/>
              </p:cNvCxnSpPr>
              <p:nvPr/>
            </p:nvCxnSpPr>
            <p:spPr>
              <a:xfrm flipH="1">
                <a:off x="6000767" y="3886200"/>
                <a:ext cx="19034" cy="60933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Arc 56"/>
              <p:cNvSpPr/>
              <p:nvPr/>
            </p:nvSpPr>
            <p:spPr>
              <a:xfrm>
                <a:off x="5562600" y="3886200"/>
                <a:ext cx="914400" cy="609600"/>
              </a:xfrm>
              <a:prstGeom prst="arc">
                <a:avLst>
                  <a:gd name="adj1" fmla="val 16200000"/>
                  <a:gd name="adj2" fmla="val 5614575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3" name="Straight Arrow Connector 62"/>
            <p:cNvCxnSpPr/>
            <p:nvPr/>
          </p:nvCxnSpPr>
          <p:spPr>
            <a:xfrm>
              <a:off x="5867400" y="37338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4648200" y="3581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800600" y="32766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in1</a:t>
              </a:r>
              <a:endParaRPr lang="en-US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19800" y="3352800"/>
              <a:ext cx="17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 awaits in1, in2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05400" y="2895600"/>
              <a:ext cx="897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SyncAnd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800600" y="38100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in2</a:t>
              </a:r>
              <a:endParaRPr lang="en-US" sz="1600" dirty="0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4648200" y="38100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7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 OR gate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486400" y="2857500"/>
            <a:ext cx="838200" cy="381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58" idx="6"/>
          </p:cNvCxnSpPr>
          <p:nvPr/>
        </p:nvCxnSpPr>
        <p:spPr>
          <a:xfrm>
            <a:off x="3429000" y="2552700"/>
            <a:ext cx="6096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5"/>
          <p:cNvGrpSpPr/>
          <p:nvPr/>
        </p:nvGrpSpPr>
        <p:grpSpPr>
          <a:xfrm>
            <a:off x="2819400" y="3048000"/>
            <a:ext cx="609600" cy="533400"/>
            <a:chOff x="4648200" y="3048000"/>
            <a:chExt cx="609600" cy="533400"/>
          </a:xfrm>
        </p:grpSpPr>
        <p:sp>
          <p:nvSpPr>
            <p:cNvPr id="23" name="Oval 22"/>
            <p:cNvSpPr/>
            <p:nvPr/>
          </p:nvSpPr>
          <p:spPr>
            <a:xfrm>
              <a:off x="5105400" y="32385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4610100" y="3086100"/>
              <a:ext cx="533400" cy="45720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59"/>
          <p:cNvGrpSpPr/>
          <p:nvPr/>
        </p:nvGrpSpPr>
        <p:grpSpPr>
          <a:xfrm>
            <a:off x="3581400" y="2590800"/>
            <a:ext cx="914400" cy="609600"/>
            <a:chOff x="5562600" y="3886200"/>
            <a:chExt cx="914400" cy="609600"/>
          </a:xfrm>
        </p:grpSpPr>
        <p:cxnSp>
          <p:nvCxnSpPr>
            <p:cNvPr id="55" name="Straight Connector 54"/>
            <p:cNvCxnSpPr>
              <a:endCxn id="57" idx="2"/>
            </p:cNvCxnSpPr>
            <p:nvPr/>
          </p:nvCxnSpPr>
          <p:spPr>
            <a:xfrm flipH="1">
              <a:off x="6000767" y="3886200"/>
              <a:ext cx="19034" cy="60933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Arc 56"/>
            <p:cNvSpPr/>
            <p:nvPr/>
          </p:nvSpPr>
          <p:spPr>
            <a:xfrm>
              <a:off x="5562600" y="3886200"/>
              <a:ext cx="914400" cy="609600"/>
            </a:xfrm>
            <a:prstGeom prst="arc">
              <a:avLst>
                <a:gd name="adj1" fmla="val 16200000"/>
                <a:gd name="adj2" fmla="val 5614575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Arrow Connector 62"/>
          <p:cNvCxnSpPr/>
          <p:nvPr/>
        </p:nvCxnSpPr>
        <p:spPr>
          <a:xfrm flipV="1">
            <a:off x="3429000" y="2971800"/>
            <a:ext cx="609600" cy="304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752600" y="2133600"/>
            <a:ext cx="1066800" cy="381000"/>
            <a:chOff x="1143000" y="2971800"/>
            <a:chExt cx="1066800" cy="381000"/>
          </a:xfrm>
        </p:grpSpPr>
        <p:cxnSp>
          <p:nvCxnSpPr>
            <p:cNvPr id="64" name="Straight Arrow Connector 63"/>
            <p:cNvCxnSpPr/>
            <p:nvPr/>
          </p:nvCxnSpPr>
          <p:spPr>
            <a:xfrm>
              <a:off x="1295400" y="33528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143000" y="29718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in1</a:t>
              </a:r>
              <a:endParaRPr lang="en-US" sz="1600" dirty="0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096000" y="2438400"/>
            <a:ext cx="17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 awaits in1, in2</a:t>
            </a:r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2514600" y="1676400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SyncOr</a:t>
            </a:r>
            <a:endParaRPr lang="en-US" sz="16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1752600" y="3276600"/>
            <a:ext cx="1066800" cy="338554"/>
            <a:chOff x="4267200" y="4572000"/>
            <a:chExt cx="1066800" cy="338554"/>
          </a:xfrm>
        </p:grpSpPr>
        <p:sp>
          <p:nvSpPr>
            <p:cNvPr id="69" name="TextBox 68"/>
            <p:cNvSpPr txBox="1"/>
            <p:nvPr/>
          </p:nvSpPr>
          <p:spPr>
            <a:xfrm>
              <a:off x="4267200" y="45720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in2</a:t>
              </a:r>
              <a:endParaRPr lang="en-US" sz="1600" dirty="0"/>
            </a:p>
          </p:txBody>
        </p:sp>
        <p:cxnSp>
          <p:nvCxnSpPr>
            <p:cNvPr id="70" name="Straight Arrow Connector 69"/>
            <p:cNvCxnSpPr>
              <a:stCxn id="69" idx="0"/>
            </p:cNvCxnSpPr>
            <p:nvPr/>
          </p:nvCxnSpPr>
          <p:spPr>
            <a:xfrm>
              <a:off x="4488575" y="4572000"/>
              <a:ext cx="84542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25"/>
          <p:cNvGrpSpPr/>
          <p:nvPr/>
        </p:nvGrpSpPr>
        <p:grpSpPr>
          <a:xfrm>
            <a:off x="2819400" y="2286000"/>
            <a:ext cx="609600" cy="533400"/>
            <a:chOff x="4648200" y="3048000"/>
            <a:chExt cx="609600" cy="533400"/>
          </a:xfrm>
        </p:grpSpPr>
        <p:sp>
          <p:nvSpPr>
            <p:cNvPr id="58" name="Oval 57"/>
            <p:cNvSpPr/>
            <p:nvPr/>
          </p:nvSpPr>
          <p:spPr>
            <a:xfrm>
              <a:off x="5105400" y="32385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>
              <a:off x="4610100" y="3086100"/>
              <a:ext cx="533400" cy="45720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>
            <a:off x="4495800" y="2895600"/>
            <a:ext cx="381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25"/>
          <p:cNvGrpSpPr/>
          <p:nvPr/>
        </p:nvGrpSpPr>
        <p:grpSpPr>
          <a:xfrm>
            <a:off x="4876800" y="2590800"/>
            <a:ext cx="609600" cy="533400"/>
            <a:chOff x="4648200" y="3048000"/>
            <a:chExt cx="609600" cy="533400"/>
          </a:xfrm>
        </p:grpSpPr>
        <p:sp>
          <p:nvSpPr>
            <p:cNvPr id="73" name="Oval 72"/>
            <p:cNvSpPr/>
            <p:nvPr/>
          </p:nvSpPr>
          <p:spPr>
            <a:xfrm>
              <a:off x="5105400" y="32385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 rot="5400000">
              <a:off x="4610100" y="3086100"/>
              <a:ext cx="533400" cy="45720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/>
          <p:cNvSpPr/>
          <p:nvPr/>
        </p:nvSpPr>
        <p:spPr>
          <a:xfrm>
            <a:off x="2438400" y="2133600"/>
            <a:ext cx="35052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Latch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0" y="1676400"/>
            <a:ext cx="3962400" cy="3886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743200" y="1295400"/>
            <a:ext cx="627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Latch</a:t>
            </a:r>
            <a:endParaRPr lang="en-US" sz="1600" dirty="0"/>
          </a:p>
        </p:txBody>
      </p:sp>
      <p:grpSp>
        <p:nvGrpSpPr>
          <p:cNvPr id="4" name="Group 43"/>
          <p:cNvGrpSpPr/>
          <p:nvPr/>
        </p:nvGrpSpPr>
        <p:grpSpPr>
          <a:xfrm>
            <a:off x="3505200" y="3505200"/>
            <a:ext cx="2621173" cy="1710154"/>
            <a:chOff x="2286000" y="3581400"/>
            <a:chExt cx="2621173" cy="1710154"/>
          </a:xfrm>
        </p:grpSpPr>
        <p:sp>
          <p:nvSpPr>
            <p:cNvPr id="59" name="Oval 58"/>
            <p:cNvSpPr/>
            <p:nvPr/>
          </p:nvSpPr>
          <p:spPr>
            <a:xfrm>
              <a:off x="2895600" y="4267200"/>
              <a:ext cx="381000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1"/>
            <p:cNvGrpSpPr/>
            <p:nvPr/>
          </p:nvGrpSpPr>
          <p:grpSpPr>
            <a:xfrm>
              <a:off x="2819400" y="3962400"/>
              <a:ext cx="533400" cy="304800"/>
              <a:chOff x="1676400" y="2209800"/>
              <a:chExt cx="533400" cy="3048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2"/>
            <p:cNvGrpSpPr/>
            <p:nvPr/>
          </p:nvGrpSpPr>
          <p:grpSpPr>
            <a:xfrm rot="5400000">
              <a:off x="3162300" y="4305300"/>
              <a:ext cx="533400" cy="304800"/>
              <a:chOff x="1676400" y="2209800"/>
              <a:chExt cx="533400" cy="304800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/>
            <p:cNvCxnSpPr/>
            <p:nvPr/>
          </p:nvCxnSpPr>
          <p:spPr>
            <a:xfrm>
              <a:off x="2362200" y="4419600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362200" y="3581400"/>
              <a:ext cx="14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reset=1 -&gt; x:=0</a:t>
              </a:r>
              <a:endParaRPr lang="en-US" sz="1600" dirty="0"/>
            </a:p>
          </p:txBody>
        </p:sp>
        <p:grpSp>
          <p:nvGrpSpPr>
            <p:cNvPr id="10" name="Group 41"/>
            <p:cNvGrpSpPr/>
            <p:nvPr/>
          </p:nvGrpSpPr>
          <p:grpSpPr>
            <a:xfrm flipV="1">
              <a:off x="2819400" y="4572000"/>
              <a:ext cx="533400" cy="304800"/>
              <a:chOff x="1676400" y="2209800"/>
              <a:chExt cx="533400" cy="3048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3657600" y="4267200"/>
              <a:ext cx="1249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set=1 -&gt; x:=1</a:t>
              </a:r>
              <a:endParaRPr lang="en-US" sz="16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86000" y="4953000"/>
              <a:ext cx="1769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(set=0 &amp; reset=0) ?</a:t>
              </a:r>
              <a:endParaRPr lang="en-US" sz="16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76400" y="1905000"/>
            <a:ext cx="1066800" cy="2667000"/>
            <a:chOff x="1676400" y="1905000"/>
            <a:chExt cx="1066800" cy="2667000"/>
          </a:xfrm>
        </p:grpSpPr>
        <p:grpSp>
          <p:nvGrpSpPr>
            <p:cNvPr id="3" name="Group 44"/>
            <p:cNvGrpSpPr/>
            <p:nvPr/>
          </p:nvGrpSpPr>
          <p:grpSpPr>
            <a:xfrm>
              <a:off x="1676400" y="1905000"/>
              <a:ext cx="1066800" cy="457200"/>
              <a:chOff x="1676400" y="1905000"/>
              <a:chExt cx="1066800" cy="457200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1828800" y="2362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1676400" y="1905000"/>
                <a:ext cx="4352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set</a:t>
                </a:r>
                <a:endParaRPr lang="en-US" sz="1600" dirty="0"/>
              </a:p>
            </p:txBody>
          </p:sp>
        </p:grpSp>
        <p:grpSp>
          <p:nvGrpSpPr>
            <p:cNvPr id="13" name="Group 60"/>
            <p:cNvGrpSpPr/>
            <p:nvPr/>
          </p:nvGrpSpPr>
          <p:grpSpPr>
            <a:xfrm>
              <a:off x="1676400" y="4114800"/>
              <a:ext cx="1066800" cy="457200"/>
              <a:chOff x="1676400" y="1905000"/>
              <a:chExt cx="1066800" cy="457200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>
                <a:off x="1828800" y="2362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1676400" y="1905000"/>
                <a:ext cx="6072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reset</a:t>
                </a:r>
                <a:endParaRPr lang="en-US" sz="1600" dirty="0"/>
              </a:p>
            </p:txBody>
          </p:sp>
        </p:grpSp>
      </p:grpSp>
      <p:grpSp>
        <p:nvGrpSpPr>
          <p:cNvPr id="14" name="Group 63"/>
          <p:cNvGrpSpPr/>
          <p:nvPr/>
        </p:nvGrpSpPr>
        <p:grpSpPr>
          <a:xfrm>
            <a:off x="6705600" y="3048000"/>
            <a:ext cx="914400" cy="457200"/>
            <a:chOff x="1828800" y="1905000"/>
            <a:chExt cx="914400" cy="457200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905000" y="1905000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</a:t>
              </a:r>
              <a:endParaRPr lang="en-US" sz="16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495800" y="2286000"/>
            <a:ext cx="1140056" cy="822319"/>
            <a:chOff x="3810000" y="2286000"/>
            <a:chExt cx="1140056" cy="822319"/>
          </a:xfrm>
        </p:grpSpPr>
        <p:sp>
          <p:nvSpPr>
            <p:cNvPr id="37" name="TextBox 36"/>
            <p:cNvSpPr txBox="1"/>
            <p:nvPr/>
          </p:nvSpPr>
          <p:spPr>
            <a:xfrm>
              <a:off x="3938297" y="2680282"/>
              <a:ext cx="854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 := x </a:t>
              </a:r>
              <a:endParaRPr lang="en-US" sz="16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886200" y="2590800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10000" y="228600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 -&gt; out</a:t>
              </a:r>
              <a:endParaRPr lang="en-US" sz="1600" dirty="0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29000" y="3505200"/>
            <a:ext cx="2667000" cy="1905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200400" y="3200400"/>
            <a:ext cx="1718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</a:t>
            </a:r>
            <a:r>
              <a:rPr lang="en-US" sz="1600" dirty="0" err="1" smtClean="0"/>
              <a:t>x,set,reset</a:t>
            </a:r>
            <a:r>
              <a:rPr lang="en-US" sz="1600" dirty="0" smtClean="0"/>
              <a:t> -&gt; x</a:t>
            </a:r>
            <a:endParaRPr lang="en-US" sz="16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05400" y="3124200"/>
            <a:ext cx="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2743200" y="1672296"/>
            <a:ext cx="3962400" cy="461304"/>
            <a:chOff x="2743200" y="1672296"/>
            <a:chExt cx="3962400" cy="461304"/>
          </a:xfrm>
        </p:grpSpPr>
        <p:sp>
          <p:nvSpPr>
            <p:cNvPr id="58" name="TextBox 57"/>
            <p:cNvSpPr txBox="1"/>
            <p:nvPr/>
          </p:nvSpPr>
          <p:spPr>
            <a:xfrm>
              <a:off x="3209427" y="1672296"/>
              <a:ext cx="2016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choose {0, 1}</a:t>
              </a:r>
              <a:endParaRPr lang="en-US" sz="1600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2743200" y="2133600"/>
              <a:ext cx="3962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3"/>
          <p:cNvSpPr txBox="1">
            <a:spLocks/>
          </p:cNvSpPr>
          <p:nvPr/>
        </p:nvSpPr>
        <p:spPr>
          <a:xfrm>
            <a:off x="6934200" y="4876800"/>
            <a:ext cx="2209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Deterministic?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Input-enabled?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7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/>
      <p:bldP spid="45" grpId="0" animBg="1"/>
      <p:bldP spid="48" grpId="0"/>
      <p:bldP spid="5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Counter Circuit (1)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5" name="Content Placeholder 3"/>
          <p:cNvSpPr txBox="1">
            <a:spLocks/>
          </p:cNvSpPr>
          <p:nvPr/>
        </p:nvSpPr>
        <p:spPr>
          <a:xfrm>
            <a:off x="685800" y="5181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Are await-dependencies acyclic?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457200" y="1752600"/>
          <a:ext cx="8493089" cy="2971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Acrobat Document" r:id="rId3" imgW="5172797" imgH="1809524" progId="AcroExch.Document.7">
                  <p:embed/>
                </p:oleObj>
              </mc:Choice>
              <mc:Fallback>
                <p:oleObj name="Acrobat Document" r:id="rId3" imgW="5172797" imgH="1809524" progId="AcroExch.Document.7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8493089" cy="29717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295400" y="1295400"/>
            <a:ext cx="1188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1BitCounter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4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Counter Circuit (2)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4400" y="1371600"/>
            <a:ext cx="1188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3BitCounter</a:t>
            </a:r>
            <a:endParaRPr lang="en-US" sz="1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805112" y="1143000"/>
          <a:ext cx="5936743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8" name="Acrobat Document" r:id="rId3" imgW="3533333" imgH="2857899" progId="AcroExch.Document.7">
                  <p:embed/>
                </p:oleObj>
              </mc:Choice>
              <mc:Fallback>
                <p:oleObj name="Acrobat Document" r:id="rId3" imgW="3533333" imgH="2857899" progId="AcroExch.Document.7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12" y="1143000"/>
                        <a:ext cx="5936743" cy="480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9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Top-Down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42612" cy="4057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Starting point: Inputs and outputs of desired design 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Models/assumptions about the environment in which C operates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Informal/formal description of desired behavior of 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Example: Cruise Controller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505200" y="2971800"/>
            <a:ext cx="1600200" cy="1219200"/>
            <a:chOff x="3505200" y="2971800"/>
            <a:chExt cx="1600200" cy="1219200"/>
          </a:xfrm>
        </p:grpSpPr>
        <p:sp>
          <p:nvSpPr>
            <p:cNvPr id="9" name="Rectangle 8"/>
            <p:cNvSpPr/>
            <p:nvPr/>
          </p:nvSpPr>
          <p:spPr>
            <a:xfrm>
              <a:off x="3505200" y="2971800"/>
              <a:ext cx="16002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35121" y="3412123"/>
              <a:ext cx="1540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CruiseController</a:t>
              </a:r>
              <a:endParaRPr lang="en-US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86000" y="2895600"/>
            <a:ext cx="1292085" cy="338554"/>
            <a:chOff x="2286000" y="2895600"/>
            <a:chExt cx="1292085" cy="338554"/>
          </a:xfrm>
        </p:grpSpPr>
        <p:sp>
          <p:nvSpPr>
            <p:cNvPr id="12" name="TextBox 11"/>
            <p:cNvSpPr txBox="1"/>
            <p:nvPr/>
          </p:nvSpPr>
          <p:spPr>
            <a:xfrm>
              <a:off x="2286000" y="2895600"/>
              <a:ext cx="1292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second</a:t>
              </a:r>
              <a:endParaRPr lang="en-US" sz="1600" dirty="0"/>
            </a:p>
          </p:txBody>
        </p:sp>
        <p:cxnSp>
          <p:nvCxnSpPr>
            <p:cNvPr id="17" name="Straight Arrow Connector 16"/>
            <p:cNvCxnSpPr>
              <a:stCxn id="34" idx="3"/>
            </p:cNvCxnSpPr>
            <p:nvPr/>
          </p:nvCxnSpPr>
          <p:spPr>
            <a:xfrm>
              <a:off x="2362200" y="32004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324600" y="2895600"/>
            <a:ext cx="762000" cy="1219200"/>
            <a:chOff x="3505200" y="2971800"/>
            <a:chExt cx="762000" cy="1219200"/>
          </a:xfrm>
        </p:grpSpPr>
        <p:sp>
          <p:nvSpPr>
            <p:cNvPr id="21" name="Rectangle 20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5121" y="3412123"/>
              <a:ext cx="695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Driver</a:t>
              </a:r>
              <a:endParaRPr lang="en-US" sz="16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105400" y="2895600"/>
            <a:ext cx="1371600" cy="1100554"/>
            <a:chOff x="5105400" y="2971800"/>
            <a:chExt cx="1371600" cy="1100554"/>
          </a:xfrm>
        </p:grpSpPr>
        <p:grpSp>
          <p:nvGrpSpPr>
            <p:cNvPr id="25" name="Group 24"/>
            <p:cNvGrpSpPr/>
            <p:nvPr/>
          </p:nvGrpSpPr>
          <p:grpSpPr>
            <a:xfrm>
              <a:off x="5105400" y="2971800"/>
              <a:ext cx="1371600" cy="338554"/>
              <a:chOff x="5105400" y="2971800"/>
              <a:chExt cx="1371600" cy="338554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5105400" y="3276600"/>
                <a:ext cx="1219200" cy="0"/>
              </a:xfrm>
              <a:prstGeom prst="straightConnector1">
                <a:avLst/>
              </a:prstGeom>
              <a:ln w="25400"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5181600" y="2971800"/>
                <a:ext cx="1295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event cruise</a:t>
                </a:r>
                <a:endParaRPr lang="en-US" sz="1600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105400" y="3352800"/>
              <a:ext cx="1371600" cy="338554"/>
              <a:chOff x="5105400" y="2971800"/>
              <a:chExt cx="1371600" cy="338554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5105400" y="3276600"/>
                <a:ext cx="1219200" cy="0"/>
              </a:xfrm>
              <a:prstGeom prst="straightConnector1">
                <a:avLst/>
              </a:prstGeom>
              <a:ln w="25400"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5181600" y="2971800"/>
                <a:ext cx="1295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event inc</a:t>
                </a:r>
                <a:endParaRPr lang="en-US" sz="16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105400" y="3733800"/>
              <a:ext cx="1371600" cy="338554"/>
              <a:chOff x="5105400" y="2971800"/>
              <a:chExt cx="1371600" cy="338554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>
                <a:off x="5105400" y="3276600"/>
                <a:ext cx="1219200" cy="0"/>
              </a:xfrm>
              <a:prstGeom prst="straightConnector1">
                <a:avLst/>
              </a:prstGeom>
              <a:ln w="25400"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5181600" y="2971800"/>
                <a:ext cx="1295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event </a:t>
                </a:r>
                <a:r>
                  <a:rPr lang="en-US" sz="1600" dirty="0" err="1" smtClean="0"/>
                  <a:t>dec</a:t>
                </a:r>
                <a:endParaRPr lang="en-US" sz="1600" dirty="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524000" y="2971800"/>
            <a:ext cx="838200" cy="457200"/>
            <a:chOff x="3505200" y="2971800"/>
            <a:chExt cx="762000" cy="1219200"/>
          </a:xfrm>
        </p:grpSpPr>
        <p:sp>
          <p:nvSpPr>
            <p:cNvPr id="34" name="Rectangle 33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74473" y="3175000"/>
              <a:ext cx="662806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Clock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447800" y="3581400"/>
            <a:ext cx="914400" cy="660975"/>
            <a:chOff x="3505200" y="2971800"/>
            <a:chExt cx="762000" cy="1762600"/>
          </a:xfrm>
        </p:grpSpPr>
        <p:sp>
          <p:nvSpPr>
            <p:cNvPr id="39" name="Rectangle 38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74473" y="3175000"/>
              <a:ext cx="662806" cy="155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Sensor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6000" y="3581400"/>
            <a:ext cx="1219200" cy="338554"/>
            <a:chOff x="2286000" y="2895600"/>
            <a:chExt cx="1219200" cy="338554"/>
          </a:xfrm>
        </p:grpSpPr>
        <p:sp>
          <p:nvSpPr>
            <p:cNvPr id="43" name="TextBox 42"/>
            <p:cNvSpPr txBox="1"/>
            <p:nvPr/>
          </p:nvSpPr>
          <p:spPr>
            <a:xfrm>
              <a:off x="2286000" y="2895600"/>
              <a:ext cx="1210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rotate</a:t>
              </a:r>
              <a:endParaRPr lang="en-US" sz="16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2362200" y="32004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66294" y="4724400"/>
            <a:ext cx="1554212" cy="457200"/>
            <a:chOff x="3505200" y="2971800"/>
            <a:chExt cx="777106" cy="1219200"/>
          </a:xfrm>
        </p:grpSpPr>
        <p:sp>
          <p:nvSpPr>
            <p:cNvPr id="46" name="Rectangle 45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19500" y="3175000"/>
              <a:ext cx="662806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Display</a:t>
              </a:r>
              <a:endParaRPr lang="en-US" sz="16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971800" y="4191000"/>
            <a:ext cx="3693594" cy="533400"/>
            <a:chOff x="2971800" y="4191000"/>
            <a:chExt cx="3693594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971800" y="4288423"/>
              <a:ext cx="100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nat</a:t>
              </a:r>
              <a:r>
                <a:rPr lang="en-US" sz="1600" dirty="0" smtClean="0"/>
                <a:t> speed</a:t>
              </a:r>
              <a:endParaRPr lang="en-US" sz="1600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4038600" y="4191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5800" y="4191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572000" y="4288423"/>
              <a:ext cx="2093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event(</a:t>
              </a:r>
              <a:r>
                <a:rPr lang="en-US" sz="1600" dirty="0" err="1" smtClean="0"/>
                <a:t>nat</a:t>
              </a:r>
              <a:r>
                <a:rPr lang="en-US" sz="1600" dirty="0" smtClean="0"/>
                <a:t>) </a:t>
              </a:r>
              <a:r>
                <a:rPr lang="en-US" sz="1600" dirty="0" err="1" smtClean="0"/>
                <a:t>cruiseSpeed</a:t>
              </a:r>
              <a:endParaRPr lang="en-US" sz="16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429000" y="1828800"/>
            <a:ext cx="1828800" cy="457200"/>
            <a:chOff x="3505200" y="2971800"/>
            <a:chExt cx="777106" cy="1219200"/>
          </a:xfrm>
        </p:grpSpPr>
        <p:sp>
          <p:nvSpPr>
            <p:cNvPr id="54" name="Rectangle 53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7579" y="3175000"/>
              <a:ext cx="744727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ThrottleController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333238" y="2286000"/>
            <a:ext cx="2448562" cy="685800"/>
            <a:chOff x="4333238" y="2286000"/>
            <a:chExt cx="2448562" cy="6858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333238" y="2286000"/>
              <a:ext cx="20325" cy="685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419600" y="24384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event(real) F</a:t>
              </a:r>
              <a:endParaRPr lang="en-US" sz="1600" dirty="0"/>
            </a:p>
          </p:txBody>
        </p:sp>
      </p:grp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Top-Down Design of a Cruise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24693</TotalTime>
  <Words>1409</Words>
  <Application>Microsoft Office PowerPoint</Application>
  <PresentationFormat>On-screen Show (4:3)</PresentationFormat>
  <Paragraphs>348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Comic Sans MS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Bottom-Up Design</vt:lpstr>
      <vt:lpstr>Combinational Circuits</vt:lpstr>
      <vt:lpstr>Design OR gate</vt:lpstr>
      <vt:lpstr>Synchronous Latch</vt:lpstr>
      <vt:lpstr>Designing Counter Circuit (1)</vt:lpstr>
      <vt:lpstr>Designing Counter Circuit (2)</vt:lpstr>
      <vt:lpstr>Top-Down Design</vt:lpstr>
      <vt:lpstr>Top-Down Design of a Cruise Controller</vt:lpstr>
      <vt:lpstr>Decomposing CruiseController</vt:lpstr>
      <vt:lpstr>Tracking Speed</vt:lpstr>
      <vt:lpstr>Tracking Cruise Settings</vt:lpstr>
      <vt:lpstr>Controlling Speed</vt:lpstr>
      <vt:lpstr>Synchronous Networks</vt:lpstr>
      <vt:lpstr>Modeling Synchronous Networks</vt:lpstr>
      <vt:lpstr>Component for a network node</vt:lpstr>
      <vt:lpstr>Modeling Synchronous Networks</vt:lpstr>
      <vt:lpstr>PowerPoint Presentation</vt:lpstr>
      <vt:lpstr>PowerPoint Presentation</vt:lpstr>
      <vt:lpstr>Leader Election</vt:lpstr>
      <vt:lpstr>Leader Election: Flooding Algorithm</vt:lpstr>
      <vt:lpstr>Execution of Leader Election</vt:lpstr>
      <vt:lpstr>Leader Election</vt:lpstr>
      <vt:lpstr>Node Component for Leader Election</vt:lpstr>
      <vt:lpstr>Leader Election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290</cp:revision>
  <cp:lastPrinted>2017-10-02T11:20:36Z</cp:lastPrinted>
  <dcterms:created xsi:type="dcterms:W3CDTF">2014-01-14T17:55:37Z</dcterms:created>
  <dcterms:modified xsi:type="dcterms:W3CDTF">2017-10-02T11:21:14Z</dcterms:modified>
</cp:coreProperties>
</file>